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177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5CA923-78DD-15E2-67AB-8F976580CE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93BCB09A-EF2C-8076-B04C-9F760E35B1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C86C2B6-1F7D-33E8-1BEA-968511451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9B7-A45A-4EEF-BA34-4991B3A6B3CC}" type="datetimeFigureOut">
              <a:rPr lang="zh-TW" altLang="en-US" smtClean="0"/>
              <a:t>2023/5/2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91DD9F5-AEA8-98F0-2367-DF18ED8E0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C1648D6-E323-3552-CF7F-F943303BA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E105E-EE6D-4AA6-BFEE-75BE9CCF48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6114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568E3EE-6855-85FB-D118-6B2ED83B7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6D3095B-5ED5-54C3-DD71-D9B0A2FCE8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D6DA90A-A02A-4B29-72E0-89108C4D7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9B7-A45A-4EEF-BA34-4991B3A6B3CC}" type="datetimeFigureOut">
              <a:rPr lang="zh-TW" altLang="en-US" smtClean="0"/>
              <a:t>2023/5/2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3871D9B-A1BC-9B44-99D4-9CBF21B9E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1BAF273-E1E9-7B27-5460-71F6E4AEF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E105E-EE6D-4AA6-BFEE-75BE9CCF48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8583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CE68DDE-799F-B7AC-F585-5D57B357E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6F3F922-3857-80B1-B3EB-16120D8C8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2D62613-38CE-E888-F04B-07F8D9059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9B7-A45A-4EEF-BA34-4991B3A6B3CC}" type="datetimeFigureOut">
              <a:rPr lang="zh-TW" altLang="en-US" smtClean="0"/>
              <a:t>2023/5/2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CDFC7C0-9DB0-00DB-1848-B62D488F5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C585623-850B-D5CE-A304-413AF58E4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E105E-EE6D-4AA6-BFEE-75BE9CCF48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586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15775E5-1645-8B55-0C64-1E59B3806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CAD904B-75FB-B2E5-E86B-C9469BE655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C9B35361-6DC1-42A3-5DE0-6AECA867F8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60C9563-D07D-7E67-E0D6-9A22B06C3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9B7-A45A-4EEF-BA34-4991B3A6B3CC}" type="datetimeFigureOut">
              <a:rPr lang="zh-TW" altLang="en-US" smtClean="0"/>
              <a:t>2023/5/2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E5F9F5F-8DEC-1FCC-76A5-6AD06D421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8941F05-5559-D51D-842A-3B0391EB5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E105E-EE6D-4AA6-BFEE-75BE9CCF48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6713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7CFAE6-5884-C56B-2477-391A384FA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340DAB1-6E8F-4E53-62B8-B12254951B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B43F063-EAC8-0EB4-CB59-994A2F1116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298360B8-E97D-015E-F1DC-41C32CEEDD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9A55055B-1A82-8A9F-05BA-9390F23067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101ADBF1-BC52-F582-F552-9E24EAB77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9B7-A45A-4EEF-BA34-4991B3A6B3CC}" type="datetimeFigureOut">
              <a:rPr lang="zh-TW" altLang="en-US" smtClean="0"/>
              <a:t>2023/5/2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7387C7D1-363D-804A-598F-B2BD9F350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1487D605-4228-FE12-0B72-5CA1E089D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E105E-EE6D-4AA6-BFEE-75BE9CCF48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5930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F9A4697-81FA-F661-CF8A-6A09176C4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75A32713-BF33-1C42-969D-5BD276588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9B7-A45A-4EEF-BA34-4991B3A6B3CC}" type="datetimeFigureOut">
              <a:rPr lang="zh-TW" altLang="en-US" smtClean="0"/>
              <a:t>2023/5/2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42A79076-A693-E04F-2D70-0C5722EBF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13103C4D-3284-6E5B-0A74-236C10E4B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E105E-EE6D-4AA6-BFEE-75BE9CCF48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5598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00A24A5A-C155-5DBF-6F1C-26D4D37F4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9B7-A45A-4EEF-BA34-4991B3A6B3CC}" type="datetimeFigureOut">
              <a:rPr lang="zh-TW" altLang="en-US" smtClean="0"/>
              <a:t>2023/5/2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F82F7117-29C2-4FB7-F9D5-6273BFD17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23F58741-EB82-FC77-38F1-7DA85A64B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E105E-EE6D-4AA6-BFEE-75BE9CCF48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3660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3D5E48-1235-5C15-C4A2-D5CDF9334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298E23F-C7FC-D07F-3961-84FB5CCDE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64EF9C3-6BC7-6B11-F104-C878DFCB49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BD6E326-9879-8160-1EB4-E7A190CE8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9B7-A45A-4EEF-BA34-4991B3A6B3CC}" type="datetimeFigureOut">
              <a:rPr lang="zh-TW" altLang="en-US" smtClean="0"/>
              <a:t>2023/5/2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2033DD7-E4EE-2069-4507-3460A0B73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1209D60-E1ED-A4C8-52AD-EB2532037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E105E-EE6D-4AA6-BFEE-75BE9CCF48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6391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EF56AEC-FC85-76C8-9FB5-BB05EAEEF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CB17904E-016C-0410-A336-CCE76B2416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7D3391C-D654-49F7-88AD-6A077263E0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38B036F-D19F-3407-C25D-3961D96A2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9B7-A45A-4EEF-BA34-4991B3A6B3CC}" type="datetimeFigureOut">
              <a:rPr lang="zh-TW" altLang="en-US" smtClean="0"/>
              <a:t>2023/5/2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1AE7F8A-3E43-3892-E977-3A6269192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2720D32-A4C6-7B6F-1F4B-F081020C5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E105E-EE6D-4AA6-BFEE-75BE9CCF48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2070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8C72B54-9B86-5F70-6C1F-6F88C048D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7B6827D-DD02-986E-B43F-E1A904444F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5E182C8-6C84-03E3-7048-AAB965903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9B7-A45A-4EEF-BA34-4991B3A6B3CC}" type="datetimeFigureOut">
              <a:rPr lang="zh-TW" altLang="en-US" smtClean="0"/>
              <a:t>2023/5/2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54689FB-81A2-C7F5-AABD-E125CFF8E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83AC729-4440-6572-717B-6652175F5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E105E-EE6D-4AA6-BFEE-75BE9CCF48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5084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42B8C6FE-7DB0-CE20-D2CE-30B35399FA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25357ED-553E-BBFF-DE4D-51780BA6D5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5EDA498-896E-13A3-5B9A-6619AD724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9B7-A45A-4EEF-BA34-4991B3A6B3CC}" type="datetimeFigureOut">
              <a:rPr lang="zh-TW" altLang="en-US" smtClean="0"/>
              <a:t>2023/5/2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AB32EA0-1C3D-4739-EE50-40B9F3D42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1520B12-23AA-01A8-7234-FDA98369A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E105E-EE6D-4AA6-BFEE-75BE9CCF48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4304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F370C6B-9825-167D-5D64-642CF3485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DE76E53-E4E4-FF1E-F7C6-F308DD244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DB2DC35-DD44-E6EB-FF9F-D02565595B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689B7-A45A-4EEF-BA34-4991B3A6B3CC}" type="datetimeFigureOut">
              <a:rPr lang="zh-TW" altLang="en-US" smtClean="0"/>
              <a:t>2023/5/2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B9F2DA6-6D06-9454-B123-9FB4E3E0A3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8C32319-AC66-E489-13CD-312BFA319D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E105E-EE6D-4AA6-BFEE-75BE9CCF48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9700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3.jp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g"/><Relationship Id="rId5" Type="http://schemas.openxmlformats.org/officeDocument/2006/relationships/hyperlink" Target="https://llabs.app.link/TWN-NYTU_SC1381" TargetMode="External"/><Relationship Id="rId4" Type="http://schemas.openxmlformats.org/officeDocument/2006/relationships/hyperlink" Target="https://llabs.app.link/TWN-NYTU_SC1380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FB956FE-F16B-A9BD-E4E5-6F4DF2E261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" y="2276294"/>
            <a:ext cx="12192001" cy="2921119"/>
          </a:xfrm>
        </p:spPr>
        <p:txBody>
          <a:bodyPr anchor="ctr">
            <a:normAutofit/>
          </a:bodyPr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2023</a:t>
            </a:r>
            <a:b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雲科大盃</a:t>
            </a:r>
            <a:b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國立雲林科技大學 英語口說大賽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84341E40-4EA2-8F9D-AF1D-BBEB8950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197414"/>
            <a:ext cx="12192000" cy="840377"/>
          </a:xfrm>
        </p:spPr>
        <p:txBody>
          <a:bodyPr anchor="ctr">
            <a:normAutofit/>
          </a:bodyPr>
          <a:lstStyle/>
          <a:p>
            <a:r>
              <a:rPr lang="en-US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參賽流程</a:t>
            </a:r>
            <a:r>
              <a:rPr lang="en-US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id="{FBD38549-3028-F51A-68C2-2B5BB8796FBD}"/>
              </a:ext>
            </a:extLst>
          </p:cNvPr>
          <p:cNvSpPr/>
          <p:nvPr/>
        </p:nvSpPr>
        <p:spPr>
          <a:xfrm>
            <a:off x="0" y="6017624"/>
            <a:ext cx="8395063" cy="840376"/>
          </a:xfrm>
          <a:prstGeom prst="triangle">
            <a:avLst>
              <a:gd name="adj" fmla="val 786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2931294C-AEA3-0B68-934F-E80FB8F7BAAE}"/>
              </a:ext>
            </a:extLst>
          </p:cNvPr>
          <p:cNvSpPr/>
          <p:nvPr/>
        </p:nvSpPr>
        <p:spPr>
          <a:xfrm flipH="1">
            <a:off x="3796937" y="6017624"/>
            <a:ext cx="8395063" cy="840376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等腰三角形 6">
            <a:extLst>
              <a:ext uri="{FF2B5EF4-FFF2-40B4-BE49-F238E27FC236}">
                <a16:creationId xmlns:a16="http://schemas.microsoft.com/office/drawing/2014/main" id="{E6A3D2C4-3345-E0F6-A112-33458A4331A4}"/>
              </a:ext>
            </a:extLst>
          </p:cNvPr>
          <p:cNvSpPr/>
          <p:nvPr/>
        </p:nvSpPr>
        <p:spPr>
          <a:xfrm flipH="1" flipV="1">
            <a:off x="3796937" y="0"/>
            <a:ext cx="8395063" cy="1206137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id="{0F5A2E47-2CB8-5E16-7C7A-78128C0321CB}"/>
              </a:ext>
            </a:extLst>
          </p:cNvPr>
          <p:cNvSpPr/>
          <p:nvPr/>
        </p:nvSpPr>
        <p:spPr>
          <a:xfrm flipV="1">
            <a:off x="0" y="0"/>
            <a:ext cx="8395063" cy="1206137"/>
          </a:xfrm>
          <a:prstGeom prst="triangle">
            <a:avLst>
              <a:gd name="adj" fmla="val 786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D8691C99-3BC4-A0C9-11A4-01EA8E9A5C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913" y="600902"/>
            <a:ext cx="1794175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419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>
            <a:extLst>
              <a:ext uri="{FF2B5EF4-FFF2-40B4-BE49-F238E27FC236}">
                <a16:creationId xmlns:a16="http://schemas.microsoft.com/office/drawing/2014/main" id="{46ED5107-9105-1828-C64D-8B42F2BD4092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Step 1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：安裝／打開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MyET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軟體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1353800" cy="4851400"/>
          </a:xfrm>
        </p:spPr>
        <p:txBody>
          <a:bodyPr>
            <a:normAutofit/>
          </a:bodyPr>
          <a:lstStyle/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請掃描下方比賽專屬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QR code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或點選比賽連結。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若已經安裝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MyET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軟體，會直接開啟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MyET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進入比賽頁面。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若還未安裝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MyET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軟體，會先帶你進入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Apple Store/Google Play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下載安裝最新版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MyET APP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sz="1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</a:t>
            </a:r>
            <a:r>
              <a:rPr lang="en-US" altLang="zh-TW" sz="1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1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請務必在比賽前確認已安裝最新版</a:t>
            </a:r>
            <a:r>
              <a:rPr lang="en-US" altLang="zh-TW" sz="1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MyET APP</a:t>
            </a:r>
            <a:r>
              <a:rPr lang="zh-TW" altLang="en-US" sz="1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若進入比賽頁面，請從「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 action="ppaction://hlinksldjump"/>
              </a:rPr>
              <a:t>Step 3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 action="ppaction://hlinksldjump"/>
              </a:rPr>
              <a:t>：登入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」開始；若未能進入比賽頁面，請從「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 action="ppaction://hlinksldjump"/>
              </a:rPr>
              <a:t>Step 2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 action="ppaction://hlinksldjump"/>
              </a:rPr>
              <a:t>：確認比賽伺服器入口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」開始。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id="{BF9EB435-72D2-15A0-42CF-B09F82AF2B2A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97C3E614-FC6E-EFED-1E87-375FF28031F0}"/>
              </a:ext>
            </a:extLst>
          </p:cNvPr>
          <p:cNvSpPr/>
          <p:nvPr/>
        </p:nvSpPr>
        <p:spPr>
          <a:xfrm>
            <a:off x="838200" y="3071419"/>
            <a:ext cx="11066418" cy="3474720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CB815949-94B0-57A6-C823-1185A144E140}"/>
              </a:ext>
            </a:extLst>
          </p:cNvPr>
          <p:cNvSpPr txBox="1"/>
          <p:nvPr/>
        </p:nvSpPr>
        <p:spPr>
          <a:xfrm>
            <a:off x="2583686" y="3181743"/>
            <a:ext cx="2857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en-US" altLang="zh-TW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kumimoji="0" lang="zh-TW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應外組</a:t>
            </a:r>
            <a:r>
              <a:rPr kumimoji="0" lang="en-US" altLang="zh-TW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29A289BB-E98E-5D7C-5C1E-B8E9B8AFF0F4}"/>
              </a:ext>
            </a:extLst>
          </p:cNvPr>
          <p:cNvSpPr txBox="1"/>
          <p:nvPr/>
        </p:nvSpPr>
        <p:spPr>
          <a:xfrm>
            <a:off x="7017923" y="3175927"/>
            <a:ext cx="2857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en-US" altLang="zh-TW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kumimoji="0" lang="zh-TW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非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應外</a:t>
            </a:r>
            <a:r>
              <a:rPr kumimoji="0" lang="zh-TW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組</a:t>
            </a:r>
            <a:r>
              <a:rPr kumimoji="0" lang="en-US" altLang="zh-TW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91540CAF-71A4-7083-03BE-9E8393ACFD22}"/>
              </a:ext>
            </a:extLst>
          </p:cNvPr>
          <p:cNvSpPr txBox="1"/>
          <p:nvPr/>
        </p:nvSpPr>
        <p:spPr>
          <a:xfrm>
            <a:off x="2112058" y="6215260"/>
            <a:ext cx="38007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1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https://llabs.app.link/TWN-NYTU_SC1380</a:t>
            </a:r>
            <a:endParaRPr lang="zh-TW" altLang="en-US" sz="1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938D81D0-C1FC-0A83-8843-8EAA2FDB5693}"/>
              </a:ext>
            </a:extLst>
          </p:cNvPr>
          <p:cNvSpPr txBox="1"/>
          <p:nvPr/>
        </p:nvSpPr>
        <p:spPr>
          <a:xfrm>
            <a:off x="6546295" y="6215260"/>
            <a:ext cx="38007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1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https://llabs.app.link/TWN-NYTU_SC1381</a:t>
            </a:r>
            <a:endParaRPr lang="zh-TW" altLang="en-US" sz="1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F00340CC-7C84-21ED-A58D-A08AF8E008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436" y="3548779"/>
            <a:ext cx="2520000" cy="2520000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BEBBA4D9-13B9-5EE2-653C-9410671D3F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673" y="3548779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886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Step 2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：確認比賽伺服器入口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1353800" cy="4851400"/>
          </a:xfrm>
        </p:spPr>
        <p:txBody>
          <a:bodyPr>
            <a:normAutofit/>
          </a:bodyPr>
          <a:lstStyle/>
          <a:p>
            <a:r>
              <a:rPr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電腦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：若在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台灣伺服器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，請點選右上角並點選「選擇伺服器」→「台灣各大專院校、高中專屬伺服器」找到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國立雲林科技大學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伺服器。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手機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：若在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台灣伺服器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，請點選下方列並點選「個人」→「伺服器」找到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國立雲林科技大學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伺服器。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97C3E614-FC6E-EFED-1E87-375FF28031F0}"/>
              </a:ext>
            </a:extLst>
          </p:cNvPr>
          <p:cNvSpPr/>
          <p:nvPr/>
        </p:nvSpPr>
        <p:spPr>
          <a:xfrm>
            <a:off x="1201784" y="2260805"/>
            <a:ext cx="5241477" cy="4296750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等腰三角形 9">
            <a:extLst>
              <a:ext uri="{FF2B5EF4-FFF2-40B4-BE49-F238E27FC236}">
                <a16:creationId xmlns:a16="http://schemas.microsoft.com/office/drawing/2014/main" id="{5238E97B-FE80-A6C4-ADCB-872CAF90D247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等腰三角形 10">
            <a:extLst>
              <a:ext uri="{FF2B5EF4-FFF2-40B4-BE49-F238E27FC236}">
                <a16:creationId xmlns:a16="http://schemas.microsoft.com/office/drawing/2014/main" id="{86094FD4-B613-F153-C847-99C0706A0528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: 圓角 13">
            <a:extLst>
              <a:ext uri="{FF2B5EF4-FFF2-40B4-BE49-F238E27FC236}">
                <a16:creationId xmlns:a16="http://schemas.microsoft.com/office/drawing/2014/main" id="{1867F3ED-8591-1E4F-3A14-59F5F99AA342}"/>
              </a:ext>
            </a:extLst>
          </p:cNvPr>
          <p:cNvSpPr/>
          <p:nvPr/>
        </p:nvSpPr>
        <p:spPr>
          <a:xfrm>
            <a:off x="6663141" y="2255521"/>
            <a:ext cx="5241477" cy="4296750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8" name="圖片 17">
            <a:extLst>
              <a:ext uri="{FF2B5EF4-FFF2-40B4-BE49-F238E27FC236}">
                <a16:creationId xmlns:a16="http://schemas.microsoft.com/office/drawing/2014/main" id="{3B5F829E-F561-1D23-7DC1-A6803A896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8684" y="2377190"/>
            <a:ext cx="2564539" cy="1630761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:a16="http://schemas.microsoft.com/office/drawing/2014/main" id="{F535168C-2A84-A75D-127B-D5622DBAC0D5}"/>
              </a:ext>
            </a:extLst>
          </p:cNvPr>
          <p:cNvSpPr/>
          <p:nvPr/>
        </p:nvSpPr>
        <p:spPr>
          <a:xfrm>
            <a:off x="3633829" y="3567219"/>
            <a:ext cx="649788" cy="22044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EFF58E47-E803-B780-5A37-1A9CF0A7D975}"/>
              </a:ext>
            </a:extLst>
          </p:cNvPr>
          <p:cNvSpPr/>
          <p:nvPr/>
        </p:nvSpPr>
        <p:spPr>
          <a:xfrm>
            <a:off x="4074608" y="2455821"/>
            <a:ext cx="583159" cy="3285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2" name="圖片 21">
            <a:extLst>
              <a:ext uri="{FF2B5EF4-FFF2-40B4-BE49-F238E27FC236}">
                <a16:creationId xmlns:a16="http://schemas.microsoft.com/office/drawing/2014/main" id="{6301620A-BC33-3A5E-404C-4AA9F75F978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750" y="4127813"/>
            <a:ext cx="4615543" cy="2334270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:a16="http://schemas.microsoft.com/office/drawing/2014/main" id="{92759BE5-429F-34A1-2585-8B782936B737}"/>
              </a:ext>
            </a:extLst>
          </p:cNvPr>
          <p:cNvSpPr/>
          <p:nvPr/>
        </p:nvSpPr>
        <p:spPr>
          <a:xfrm>
            <a:off x="1645919" y="4773360"/>
            <a:ext cx="4345577" cy="151475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箭號: ＞形 23">
            <a:extLst>
              <a:ext uri="{FF2B5EF4-FFF2-40B4-BE49-F238E27FC236}">
                <a16:creationId xmlns:a16="http://schemas.microsoft.com/office/drawing/2014/main" id="{DFE03833-2E65-AB2A-F271-3AF5F516B992}"/>
              </a:ext>
            </a:extLst>
          </p:cNvPr>
          <p:cNvSpPr/>
          <p:nvPr/>
        </p:nvSpPr>
        <p:spPr>
          <a:xfrm rot="5400000">
            <a:off x="3608849" y="3551976"/>
            <a:ext cx="419714" cy="964543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pic>
        <p:nvPicPr>
          <p:cNvPr id="25" name="圖片 24" descr="一張含有 文字, 監視器, 黑色, 螢幕 的圖片&#10;&#10;自動產生的描述">
            <a:extLst>
              <a:ext uri="{FF2B5EF4-FFF2-40B4-BE49-F238E27FC236}">
                <a16:creationId xmlns:a16="http://schemas.microsoft.com/office/drawing/2014/main" id="{D6CF5B47-34DB-92F1-D2FD-F9E679C7E0E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194" y="2377534"/>
            <a:ext cx="2154142" cy="4084893"/>
          </a:xfrm>
          <a:prstGeom prst="rect">
            <a:avLst/>
          </a:prstGeom>
        </p:spPr>
      </p:pic>
      <p:sp>
        <p:nvSpPr>
          <p:cNvPr id="29" name="矩形 28">
            <a:extLst>
              <a:ext uri="{FF2B5EF4-FFF2-40B4-BE49-F238E27FC236}">
                <a16:creationId xmlns:a16="http://schemas.microsoft.com/office/drawing/2014/main" id="{04CCC7E5-8A6F-77A1-F8CB-4F114F662675}"/>
              </a:ext>
            </a:extLst>
          </p:cNvPr>
          <p:cNvSpPr/>
          <p:nvPr/>
        </p:nvSpPr>
        <p:spPr>
          <a:xfrm>
            <a:off x="8243751" y="2896210"/>
            <a:ext cx="732204" cy="2831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E015D9F6-53B0-1C89-3701-3468081B2E71}"/>
              </a:ext>
            </a:extLst>
          </p:cNvPr>
          <p:cNvSpPr/>
          <p:nvPr/>
        </p:nvSpPr>
        <p:spPr>
          <a:xfrm>
            <a:off x="8584826" y="6111759"/>
            <a:ext cx="352764" cy="33203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1" name="接點: 弧形 30">
            <a:extLst>
              <a:ext uri="{FF2B5EF4-FFF2-40B4-BE49-F238E27FC236}">
                <a16:creationId xmlns:a16="http://schemas.microsoft.com/office/drawing/2014/main" id="{DD06B157-EDFC-6186-46BD-F01A22B15319}"/>
              </a:ext>
            </a:extLst>
          </p:cNvPr>
          <p:cNvCxnSpPr>
            <a:cxnSpLocks/>
            <a:stCxn id="30" idx="0"/>
          </p:cNvCxnSpPr>
          <p:nvPr/>
        </p:nvCxnSpPr>
        <p:spPr>
          <a:xfrm rot="16200000" flipV="1">
            <a:off x="7103766" y="4454316"/>
            <a:ext cx="2863462" cy="451423"/>
          </a:xfrm>
          <a:prstGeom prst="curvedConnector3">
            <a:avLst>
              <a:gd name="adj1" fmla="val 50000"/>
            </a:avLst>
          </a:prstGeom>
          <a:ln w="571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圖片 4" descr="一張含有 文字, 螢幕擷取畫面, 電話, 行動電話 的圖片&#10;&#10;自動產生的描述">
            <a:extLst>
              <a:ext uri="{FF2B5EF4-FFF2-40B4-BE49-F238E27FC236}">
                <a16:creationId xmlns:a16="http://schemas.microsoft.com/office/drawing/2014/main" id="{78C86466-DD5F-31F5-12EA-3622FE85CA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9377" y="2377535"/>
            <a:ext cx="2367187" cy="4084893"/>
          </a:xfrm>
          <a:prstGeom prst="rect">
            <a:avLst/>
          </a:prstGeom>
        </p:spPr>
      </p:pic>
      <p:sp>
        <p:nvSpPr>
          <p:cNvPr id="27" name="矩形 26">
            <a:extLst>
              <a:ext uri="{FF2B5EF4-FFF2-40B4-BE49-F238E27FC236}">
                <a16:creationId xmlns:a16="http://schemas.microsoft.com/office/drawing/2014/main" id="{A3F914D3-48B5-0890-72EB-082EF2BEBA64}"/>
              </a:ext>
            </a:extLst>
          </p:cNvPr>
          <p:cNvSpPr/>
          <p:nvPr/>
        </p:nvSpPr>
        <p:spPr>
          <a:xfrm>
            <a:off x="9420407" y="3317966"/>
            <a:ext cx="2180816" cy="133241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箭號: ＞形 27">
            <a:extLst>
              <a:ext uri="{FF2B5EF4-FFF2-40B4-BE49-F238E27FC236}">
                <a16:creationId xmlns:a16="http://schemas.microsoft.com/office/drawing/2014/main" id="{1886BD8A-A822-D555-9E73-9F507203E1E7}"/>
              </a:ext>
            </a:extLst>
          </p:cNvPr>
          <p:cNvSpPr/>
          <p:nvPr/>
        </p:nvSpPr>
        <p:spPr>
          <a:xfrm>
            <a:off x="8986657" y="4034246"/>
            <a:ext cx="352254" cy="809512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107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Step 3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：登入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1353800" cy="4851400"/>
          </a:xfrm>
        </p:spPr>
        <p:txBody>
          <a:bodyPr>
            <a:normAutofit/>
          </a:bodyPr>
          <a:lstStyle/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需先登入才能開始參賽，輸入學校提供個人之帳號密碼，登入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MyET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97C3E614-FC6E-EFED-1E87-375FF28031F0}"/>
              </a:ext>
            </a:extLst>
          </p:cNvPr>
          <p:cNvSpPr/>
          <p:nvPr/>
        </p:nvSpPr>
        <p:spPr>
          <a:xfrm>
            <a:off x="838200" y="1706154"/>
            <a:ext cx="6849291" cy="4851400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B9D7B6DE-84A2-9EF8-B9ED-8C3234FDC61D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id="{A88AEB70-651F-4E29-EBA6-E600CE5C6735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5CE8D784-357F-5F65-26E0-E4659AC4FA7C}"/>
              </a:ext>
            </a:extLst>
          </p:cNvPr>
          <p:cNvSpPr/>
          <p:nvPr/>
        </p:nvSpPr>
        <p:spPr>
          <a:xfrm>
            <a:off x="7959634" y="1706154"/>
            <a:ext cx="3944984" cy="4851400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 descr="一張含有 網站 的圖片&#10;&#10;自動產生的描述">
            <a:extLst>
              <a:ext uri="{FF2B5EF4-FFF2-40B4-BE49-F238E27FC236}">
                <a16:creationId xmlns:a16="http://schemas.microsoft.com/office/drawing/2014/main" id="{AC44CA16-ED68-30CA-3565-DA21928EBF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28" b="32228"/>
          <a:stretch/>
        </p:blipFill>
        <p:spPr>
          <a:xfrm>
            <a:off x="942897" y="2375053"/>
            <a:ext cx="6639895" cy="3513600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E7B43622-60E5-D620-3C83-636658161A3A}"/>
              </a:ext>
            </a:extLst>
          </p:cNvPr>
          <p:cNvSpPr/>
          <p:nvPr/>
        </p:nvSpPr>
        <p:spPr>
          <a:xfrm>
            <a:off x="5863014" y="2597334"/>
            <a:ext cx="1063449" cy="45284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CF8AE4C7-184E-3C53-91C2-2E1E8F0022A3}"/>
              </a:ext>
            </a:extLst>
          </p:cNvPr>
          <p:cNvSpPr/>
          <p:nvPr/>
        </p:nvSpPr>
        <p:spPr>
          <a:xfrm>
            <a:off x="1135464" y="3368037"/>
            <a:ext cx="2678888" cy="234478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 descr="一張含有 文字 的圖片&#10;&#10;自動產生的描述">
            <a:extLst>
              <a:ext uri="{FF2B5EF4-FFF2-40B4-BE49-F238E27FC236}">
                <a16:creationId xmlns:a16="http://schemas.microsoft.com/office/drawing/2014/main" id="{36063D76-B928-9FF0-385F-1D747C1964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7504" y="1868312"/>
            <a:ext cx="2689243" cy="4635789"/>
          </a:xfrm>
          <a:prstGeom prst="rect">
            <a:avLst/>
          </a:prstGeom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652EF3D5-B9D9-6A57-5A72-F97B399937BD}"/>
              </a:ext>
            </a:extLst>
          </p:cNvPr>
          <p:cNvSpPr/>
          <p:nvPr/>
        </p:nvSpPr>
        <p:spPr>
          <a:xfrm>
            <a:off x="8732581" y="2688773"/>
            <a:ext cx="2406290" cy="223156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25A55727-6F61-6FF0-4C7B-E433CAD84D78}"/>
              </a:ext>
            </a:extLst>
          </p:cNvPr>
          <p:cNvSpPr/>
          <p:nvPr/>
        </p:nvSpPr>
        <p:spPr>
          <a:xfrm>
            <a:off x="10792899" y="6116712"/>
            <a:ext cx="441771" cy="4158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4341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Step 4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：確認比賽場次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1353800" cy="4851400"/>
          </a:xfrm>
        </p:spPr>
        <p:txBody>
          <a:bodyPr>
            <a:normAutofit/>
          </a:bodyPr>
          <a:lstStyle/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比賽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，進入口說比賽大廳。依競賽類型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個人賽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系列賽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團體賽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，找到欲參加的線上比賽。</a:t>
            </a:r>
          </a:p>
          <a:p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97C3E614-FC6E-EFED-1E87-375FF28031F0}"/>
              </a:ext>
            </a:extLst>
          </p:cNvPr>
          <p:cNvSpPr/>
          <p:nvPr/>
        </p:nvSpPr>
        <p:spPr>
          <a:xfrm>
            <a:off x="838200" y="1706155"/>
            <a:ext cx="6849291" cy="4851400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B1828753-58D1-EB1D-D299-09586C076C55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id="{687B29A3-D821-8BC3-E745-670CE2207D25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3832580B-6D9F-DBBE-EFD7-6F3B6A1F08A3}"/>
              </a:ext>
            </a:extLst>
          </p:cNvPr>
          <p:cNvSpPr/>
          <p:nvPr/>
        </p:nvSpPr>
        <p:spPr>
          <a:xfrm>
            <a:off x="7959634" y="1706154"/>
            <a:ext cx="3944984" cy="4851400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DDAA62AD-E042-670D-EF7A-D4E4121296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2192" y="1767719"/>
            <a:ext cx="2754953" cy="4745469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id="{3915F9A1-298E-B3EC-6A11-DC099D61AED5}"/>
              </a:ext>
            </a:extLst>
          </p:cNvPr>
          <p:cNvSpPr/>
          <p:nvPr/>
        </p:nvSpPr>
        <p:spPr>
          <a:xfrm>
            <a:off x="10273831" y="6133648"/>
            <a:ext cx="395637" cy="39695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 descr="一張含有 文字 的圖片&#10;&#10;自動產生的描述">
            <a:extLst>
              <a:ext uri="{FF2B5EF4-FFF2-40B4-BE49-F238E27FC236}">
                <a16:creationId xmlns:a16="http://schemas.microsoft.com/office/drawing/2014/main" id="{643AA22B-BE2B-E47A-AF5F-E1F68B2CDF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60" y="3122892"/>
            <a:ext cx="6446957" cy="3260491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:a16="http://schemas.microsoft.com/office/drawing/2014/main" id="{2901D386-CFC1-B1A1-D6D8-1EA5EF926A6F}"/>
              </a:ext>
            </a:extLst>
          </p:cNvPr>
          <p:cNvSpPr/>
          <p:nvPr/>
        </p:nvSpPr>
        <p:spPr>
          <a:xfrm>
            <a:off x="1154983" y="4796990"/>
            <a:ext cx="2119434" cy="2539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箭號: 向右 9">
            <a:extLst>
              <a:ext uri="{FF2B5EF4-FFF2-40B4-BE49-F238E27FC236}">
                <a16:creationId xmlns:a16="http://schemas.microsoft.com/office/drawing/2014/main" id="{08EB0082-C59A-0A5C-2E70-D42816644F5D}"/>
              </a:ext>
            </a:extLst>
          </p:cNvPr>
          <p:cNvSpPr/>
          <p:nvPr/>
        </p:nvSpPr>
        <p:spPr>
          <a:xfrm rot="13500000" flipV="1">
            <a:off x="5915037" y="4479129"/>
            <a:ext cx="944602" cy="544979"/>
          </a:xfrm>
          <a:prstGeom prst="rightArrow">
            <a:avLst>
              <a:gd name="adj1" fmla="val 43952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箭號: 向右 11">
            <a:extLst>
              <a:ext uri="{FF2B5EF4-FFF2-40B4-BE49-F238E27FC236}">
                <a16:creationId xmlns:a16="http://schemas.microsoft.com/office/drawing/2014/main" id="{1371E84B-34AD-16C0-5F0D-116F5637EEF2}"/>
              </a:ext>
            </a:extLst>
          </p:cNvPr>
          <p:cNvSpPr/>
          <p:nvPr/>
        </p:nvSpPr>
        <p:spPr>
          <a:xfrm rot="13500000" flipV="1">
            <a:off x="10834843" y="3242958"/>
            <a:ext cx="944602" cy="544979"/>
          </a:xfrm>
          <a:prstGeom prst="rightArrow">
            <a:avLst>
              <a:gd name="adj1" fmla="val 43952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14" name="圖片 13" descr="一張含有 網站 的圖片&#10;&#10;自動產生的描述">
            <a:extLst>
              <a:ext uri="{FF2B5EF4-FFF2-40B4-BE49-F238E27FC236}">
                <a16:creationId xmlns:a16="http://schemas.microsoft.com/office/drawing/2014/main" id="{BFAB0174-ABA6-FB93-AFA1-B623E06E4A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68" y="1758911"/>
            <a:ext cx="2407554" cy="1311225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3CE4351A-42B0-FD87-2D71-28DCB26DA5F7}"/>
              </a:ext>
            </a:extLst>
          </p:cNvPr>
          <p:cNvSpPr/>
          <p:nvPr/>
        </p:nvSpPr>
        <p:spPr>
          <a:xfrm>
            <a:off x="3486167" y="2414524"/>
            <a:ext cx="1425465" cy="61997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8" name="直線單箭頭接點 27">
            <a:extLst>
              <a:ext uri="{FF2B5EF4-FFF2-40B4-BE49-F238E27FC236}">
                <a16:creationId xmlns:a16="http://schemas.microsoft.com/office/drawing/2014/main" id="{990D305C-AE15-F918-029E-621DA65AA367}"/>
              </a:ext>
            </a:extLst>
          </p:cNvPr>
          <p:cNvCxnSpPr>
            <a:cxnSpLocks/>
          </p:cNvCxnSpPr>
          <p:nvPr/>
        </p:nvCxnSpPr>
        <p:spPr>
          <a:xfrm flipH="1">
            <a:off x="3004457" y="3034495"/>
            <a:ext cx="655889" cy="171854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589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Step 5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：進入比賽場次頁面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1353800" cy="4851400"/>
          </a:xfrm>
        </p:spPr>
        <p:txBody>
          <a:bodyPr>
            <a:normAutofit/>
          </a:bodyPr>
          <a:lstStyle/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進入系列賽比賽頁面，點選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開始比賽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按鈕，則可依序進入比賽場次的比賽說明。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最佳成績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按鈕，</a:t>
            </a:r>
            <a:r>
              <a:rPr lang="zh-TW" altLang="en-US" sz="1800">
                <a:latin typeface="微軟正黑體" panose="020B0604030504040204" pitchFamily="34" charset="-120"/>
                <a:ea typeface="微軟正黑體" panose="020B0604030504040204" pitchFamily="34" charset="-120"/>
              </a:rPr>
              <a:t>則可看到所有比賽列表。</a:t>
            </a:r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FEF584A4-721B-6377-8ADC-AE653457F23D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id="{D00B2B82-890B-465C-80C7-483FE40F73C5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211E326B-C712-F3DA-B883-E37BA1AA30AF}"/>
              </a:ext>
            </a:extLst>
          </p:cNvPr>
          <p:cNvSpPr/>
          <p:nvPr/>
        </p:nvSpPr>
        <p:spPr>
          <a:xfrm>
            <a:off x="838200" y="2063930"/>
            <a:ext cx="7545977" cy="4493623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D28761AC-E2AB-1499-62C4-6E1E494DB6EB}"/>
              </a:ext>
            </a:extLst>
          </p:cNvPr>
          <p:cNvSpPr/>
          <p:nvPr/>
        </p:nvSpPr>
        <p:spPr>
          <a:xfrm>
            <a:off x="8656320" y="2063930"/>
            <a:ext cx="3248298" cy="4493623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7" name="圖片 16" descr="一張含有 文字 的圖片&#10;&#10;自動產生的描述">
            <a:extLst>
              <a:ext uri="{FF2B5EF4-FFF2-40B4-BE49-F238E27FC236}">
                <a16:creationId xmlns:a16="http://schemas.microsoft.com/office/drawing/2014/main" id="{9EF4362E-E614-A099-2BE5-5F1E27B23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953" y="2196793"/>
            <a:ext cx="7056470" cy="4227895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BC5F1D3E-2961-6D46-9BD1-BDB2C0F201A2}"/>
              </a:ext>
            </a:extLst>
          </p:cNvPr>
          <p:cNvSpPr/>
          <p:nvPr/>
        </p:nvSpPr>
        <p:spPr>
          <a:xfrm>
            <a:off x="1627944" y="4258486"/>
            <a:ext cx="1052549" cy="4528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9" name="圖片 18" descr="一張含有 文字 的圖片&#10;&#10;自動產生的描述">
            <a:extLst>
              <a:ext uri="{FF2B5EF4-FFF2-40B4-BE49-F238E27FC236}">
                <a16:creationId xmlns:a16="http://schemas.microsoft.com/office/drawing/2014/main" id="{DE62320F-9CFA-CC55-768E-3D68C4181E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4158" y="2175023"/>
            <a:ext cx="2452621" cy="4227895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2216878E-A6E0-28E7-6A1A-5DCE8B529502}"/>
              </a:ext>
            </a:extLst>
          </p:cNvPr>
          <p:cNvSpPr/>
          <p:nvPr/>
        </p:nvSpPr>
        <p:spPr>
          <a:xfrm>
            <a:off x="10625993" y="3087120"/>
            <a:ext cx="906913" cy="35929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14CE9B0-9532-E19B-970D-89221BD7DE86}"/>
              </a:ext>
            </a:extLst>
          </p:cNvPr>
          <p:cNvSpPr/>
          <p:nvPr/>
        </p:nvSpPr>
        <p:spPr>
          <a:xfrm>
            <a:off x="1632295" y="5229493"/>
            <a:ext cx="1052549" cy="4528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2413434-1695-45F2-2924-7C0494FDB74E}"/>
              </a:ext>
            </a:extLst>
          </p:cNvPr>
          <p:cNvSpPr/>
          <p:nvPr/>
        </p:nvSpPr>
        <p:spPr>
          <a:xfrm>
            <a:off x="9027961" y="3091471"/>
            <a:ext cx="906913" cy="35929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3115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Step 6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：開始比賽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1353800" cy="4851400"/>
          </a:xfrm>
        </p:spPr>
        <p:txBody>
          <a:bodyPr>
            <a:normAutofit/>
          </a:bodyPr>
          <a:lstStyle/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進入場次比賽說明頁面，點選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開始比賽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按鈕則可立即進入報名參賽。</a:t>
            </a:r>
          </a:p>
          <a:p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F33788E2-E253-B694-DCF7-F9F083F32951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id="{53EECF17-9926-8CD5-0474-1F936C66A416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DF5D64E9-7BDF-E9EF-F579-3F5384AD3476}"/>
              </a:ext>
            </a:extLst>
          </p:cNvPr>
          <p:cNvSpPr/>
          <p:nvPr/>
        </p:nvSpPr>
        <p:spPr>
          <a:xfrm>
            <a:off x="838200" y="1706154"/>
            <a:ext cx="6361611" cy="4851400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id="{85C07535-90DC-22FE-A644-48FDBA59CCAE}"/>
              </a:ext>
            </a:extLst>
          </p:cNvPr>
          <p:cNvSpPr/>
          <p:nvPr/>
        </p:nvSpPr>
        <p:spPr>
          <a:xfrm>
            <a:off x="7471954" y="1706154"/>
            <a:ext cx="4432663" cy="4851400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2" name="圖片 11" descr="一張含有 文字 的圖片&#10;&#10;自動產生的描述">
            <a:extLst>
              <a:ext uri="{FF2B5EF4-FFF2-40B4-BE49-F238E27FC236}">
                <a16:creationId xmlns:a16="http://schemas.microsoft.com/office/drawing/2014/main" id="{68EC41C3-2167-B609-8F37-DD8FB2735D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109" y="1763768"/>
            <a:ext cx="2736352" cy="4731815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8CCAFE40-81DB-8848-195F-8F5E3DB90365}"/>
              </a:ext>
            </a:extLst>
          </p:cNvPr>
          <p:cNvSpPr/>
          <p:nvPr/>
        </p:nvSpPr>
        <p:spPr>
          <a:xfrm>
            <a:off x="10145487" y="2815046"/>
            <a:ext cx="867430" cy="38317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 descr="一張含有 文字 的圖片&#10;&#10;自動產生的描述">
            <a:extLst>
              <a:ext uri="{FF2B5EF4-FFF2-40B4-BE49-F238E27FC236}">
                <a16:creationId xmlns:a16="http://schemas.microsoft.com/office/drawing/2014/main" id="{26AF9A54-6A09-A55B-E09F-77B6868D4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45" y="2093401"/>
            <a:ext cx="6093595" cy="4076905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36CC1F02-23C9-0449-F40C-1FEA2AF536D9}"/>
              </a:ext>
            </a:extLst>
          </p:cNvPr>
          <p:cNvSpPr/>
          <p:nvPr/>
        </p:nvSpPr>
        <p:spPr>
          <a:xfrm>
            <a:off x="1478128" y="4086131"/>
            <a:ext cx="1099607" cy="44232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6570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Step 7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：先練習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1353800" cy="4851400"/>
          </a:xfrm>
        </p:spPr>
        <p:txBody>
          <a:bodyPr>
            <a:normAutofit/>
          </a:bodyPr>
          <a:lstStyle/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若需先練習比賽內容，可以點選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先練習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按鈕，則可點選需加強練習的句子，加強練習。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點選右下角圖示         ，了解每個句子的翻譯。</a:t>
            </a:r>
          </a:p>
          <a:p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83FD4C4-D2B1-BBE6-24BE-801AEC8D85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98" t="11576" r="2908" b="6250"/>
          <a:stretch/>
        </p:blipFill>
        <p:spPr>
          <a:xfrm>
            <a:off x="2823197" y="1646008"/>
            <a:ext cx="462071" cy="352745"/>
          </a:xfrm>
          <a:prstGeom prst="rect">
            <a:avLst/>
          </a:prstGeom>
        </p:spPr>
      </p:pic>
      <p:sp>
        <p:nvSpPr>
          <p:cNvPr id="6" name="等腰三角形 5">
            <a:extLst>
              <a:ext uri="{FF2B5EF4-FFF2-40B4-BE49-F238E27FC236}">
                <a16:creationId xmlns:a16="http://schemas.microsoft.com/office/drawing/2014/main" id="{E6C2D0E7-2A17-C63D-1AAB-0061F266F5C2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id="{B4FB5AEF-C9D1-FF99-0357-1B093D313668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id="{028B6129-C3FC-BBF7-7F06-E19BC7659E90}"/>
              </a:ext>
            </a:extLst>
          </p:cNvPr>
          <p:cNvSpPr/>
          <p:nvPr/>
        </p:nvSpPr>
        <p:spPr>
          <a:xfrm>
            <a:off x="838200" y="2055223"/>
            <a:ext cx="4848497" cy="4502331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28F45544-C5C2-F3B6-3021-B1EC55BADE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844" y="4214835"/>
            <a:ext cx="4200032" cy="2319201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C97E3048-798D-5171-0353-C704CB8D274A}"/>
              </a:ext>
            </a:extLst>
          </p:cNvPr>
          <p:cNvSpPr/>
          <p:nvPr/>
        </p:nvSpPr>
        <p:spPr>
          <a:xfrm>
            <a:off x="4238532" y="5925656"/>
            <a:ext cx="305047" cy="216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A2D94888-CAFA-C71B-1ADA-618BC1C8A508}"/>
              </a:ext>
            </a:extLst>
          </p:cNvPr>
          <p:cNvGrpSpPr/>
          <p:nvPr/>
        </p:nvGrpSpPr>
        <p:grpSpPr>
          <a:xfrm>
            <a:off x="2602790" y="5685864"/>
            <a:ext cx="1583332" cy="587144"/>
            <a:chOff x="2933055" y="5893775"/>
            <a:chExt cx="1583332" cy="587144"/>
          </a:xfrm>
        </p:grpSpPr>
        <p:sp>
          <p:nvSpPr>
            <p:cNvPr id="14" name="箭號: 向右 13">
              <a:extLst>
                <a:ext uri="{FF2B5EF4-FFF2-40B4-BE49-F238E27FC236}">
                  <a16:creationId xmlns:a16="http://schemas.microsoft.com/office/drawing/2014/main" id="{E357601C-7716-DEB4-8249-7EE626AAFFCA}"/>
                </a:ext>
              </a:extLst>
            </p:cNvPr>
            <p:cNvSpPr/>
            <p:nvPr/>
          </p:nvSpPr>
          <p:spPr>
            <a:xfrm rot="878936" flipV="1">
              <a:off x="3956701" y="5893775"/>
              <a:ext cx="559686" cy="587144"/>
            </a:xfrm>
            <a:prstGeom prst="rightArrow">
              <a:avLst>
                <a:gd name="adj1" fmla="val 23408"/>
                <a:gd name="adj2" fmla="val 5000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5" name="文字方塊 14">
              <a:extLst>
                <a:ext uri="{FF2B5EF4-FFF2-40B4-BE49-F238E27FC236}">
                  <a16:creationId xmlns:a16="http://schemas.microsoft.com/office/drawing/2014/main" id="{C27AFDED-5447-5928-E2CB-9F26A49CC16F}"/>
                </a:ext>
              </a:extLst>
            </p:cNvPr>
            <p:cNvSpPr txBox="1"/>
            <p:nvPr/>
          </p:nvSpPr>
          <p:spPr>
            <a:xfrm>
              <a:off x="2933055" y="5943415"/>
              <a:ext cx="1107996" cy="36933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翻譯點這</a:t>
              </a:r>
            </a:p>
          </p:txBody>
        </p:sp>
      </p:grpSp>
      <p:sp>
        <p:nvSpPr>
          <p:cNvPr id="19" name="矩形: 圓角 18">
            <a:extLst>
              <a:ext uri="{FF2B5EF4-FFF2-40B4-BE49-F238E27FC236}">
                <a16:creationId xmlns:a16="http://schemas.microsoft.com/office/drawing/2014/main" id="{BFBFFA0E-A7B6-DD0E-AFDA-1C8FEEA60831}"/>
              </a:ext>
            </a:extLst>
          </p:cNvPr>
          <p:cNvSpPr/>
          <p:nvPr/>
        </p:nvSpPr>
        <p:spPr>
          <a:xfrm>
            <a:off x="5988342" y="2055223"/>
            <a:ext cx="5916276" cy="4502331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0" name="圖片 19" descr="一張含有 文字 的圖片&#10;&#10;自動產生的描述">
            <a:extLst>
              <a:ext uri="{FF2B5EF4-FFF2-40B4-BE49-F238E27FC236}">
                <a16:creationId xmlns:a16="http://schemas.microsoft.com/office/drawing/2014/main" id="{6534F379-8676-6939-8210-4906011D566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6" b="6150"/>
          <a:stretch/>
        </p:blipFill>
        <p:spPr>
          <a:xfrm>
            <a:off x="9100035" y="2100399"/>
            <a:ext cx="2365578" cy="4411978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:a16="http://schemas.microsoft.com/office/drawing/2014/main" id="{C1284B2D-1DC8-FAB7-239A-A2B024F77528}"/>
              </a:ext>
            </a:extLst>
          </p:cNvPr>
          <p:cNvSpPr/>
          <p:nvPr/>
        </p:nvSpPr>
        <p:spPr>
          <a:xfrm>
            <a:off x="11130908" y="5354765"/>
            <a:ext cx="305047" cy="216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4" name="群組 23">
            <a:extLst>
              <a:ext uri="{FF2B5EF4-FFF2-40B4-BE49-F238E27FC236}">
                <a16:creationId xmlns:a16="http://schemas.microsoft.com/office/drawing/2014/main" id="{E527D4C2-65C9-7A7E-309A-D43D52FBC29B}"/>
              </a:ext>
            </a:extLst>
          </p:cNvPr>
          <p:cNvGrpSpPr/>
          <p:nvPr/>
        </p:nvGrpSpPr>
        <p:grpSpPr>
          <a:xfrm>
            <a:off x="9495166" y="5114973"/>
            <a:ext cx="1583332" cy="587144"/>
            <a:chOff x="2933055" y="5893775"/>
            <a:chExt cx="1583332" cy="587144"/>
          </a:xfrm>
        </p:grpSpPr>
        <p:sp>
          <p:nvSpPr>
            <p:cNvPr id="25" name="箭號: 向右 24">
              <a:extLst>
                <a:ext uri="{FF2B5EF4-FFF2-40B4-BE49-F238E27FC236}">
                  <a16:creationId xmlns:a16="http://schemas.microsoft.com/office/drawing/2014/main" id="{7A3A8B3A-B59D-C02F-FB2D-4DD6FA6FA4EF}"/>
                </a:ext>
              </a:extLst>
            </p:cNvPr>
            <p:cNvSpPr/>
            <p:nvPr/>
          </p:nvSpPr>
          <p:spPr>
            <a:xfrm rot="878936" flipV="1">
              <a:off x="3956701" y="5893775"/>
              <a:ext cx="559686" cy="587144"/>
            </a:xfrm>
            <a:prstGeom prst="rightArrow">
              <a:avLst>
                <a:gd name="adj1" fmla="val 23408"/>
                <a:gd name="adj2" fmla="val 5000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6" name="文字方塊 25">
              <a:extLst>
                <a:ext uri="{FF2B5EF4-FFF2-40B4-BE49-F238E27FC236}">
                  <a16:creationId xmlns:a16="http://schemas.microsoft.com/office/drawing/2014/main" id="{1AE6D8F1-ECE2-4A63-BA61-E96F471ED690}"/>
                </a:ext>
              </a:extLst>
            </p:cNvPr>
            <p:cNvSpPr txBox="1"/>
            <p:nvPr/>
          </p:nvSpPr>
          <p:spPr>
            <a:xfrm>
              <a:off x="2933055" y="5943415"/>
              <a:ext cx="1107996" cy="36933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翻譯點這</a:t>
              </a:r>
            </a:p>
          </p:txBody>
        </p:sp>
      </p:grpSp>
      <p:pic>
        <p:nvPicPr>
          <p:cNvPr id="16" name="圖片 15" descr="一張含有 文字 的圖片&#10;&#10;自動產生的描述">
            <a:extLst>
              <a:ext uri="{FF2B5EF4-FFF2-40B4-BE49-F238E27FC236}">
                <a16:creationId xmlns:a16="http://schemas.microsoft.com/office/drawing/2014/main" id="{FCBC80EC-8F53-5EBB-00D1-19467BA4BFB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519" b="20998"/>
          <a:stretch/>
        </p:blipFill>
        <p:spPr>
          <a:xfrm>
            <a:off x="2169287" y="2126420"/>
            <a:ext cx="2057688" cy="2112672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93DB4BC4-DA79-72C6-CABE-090B7C9E36F7}"/>
              </a:ext>
            </a:extLst>
          </p:cNvPr>
          <p:cNvSpPr/>
          <p:nvPr/>
        </p:nvSpPr>
        <p:spPr>
          <a:xfrm>
            <a:off x="2498596" y="3747943"/>
            <a:ext cx="716953" cy="286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1" name="圖片 20" descr="一張含有 文字 的圖片&#10;&#10;自動產生的描述">
            <a:extLst>
              <a:ext uri="{FF2B5EF4-FFF2-40B4-BE49-F238E27FC236}">
                <a16:creationId xmlns:a16="http://schemas.microsoft.com/office/drawing/2014/main" id="{6B3EA8F4-0874-8582-C032-3EA9273916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328" y="2105012"/>
            <a:ext cx="2552609" cy="4414079"/>
          </a:xfrm>
          <a:prstGeom prst="rect">
            <a:avLst/>
          </a:prstGeom>
        </p:spPr>
      </p:pic>
      <p:sp>
        <p:nvSpPr>
          <p:cNvPr id="18" name="箭號: ＞形 17">
            <a:extLst>
              <a:ext uri="{FF2B5EF4-FFF2-40B4-BE49-F238E27FC236}">
                <a16:creationId xmlns:a16="http://schemas.microsoft.com/office/drawing/2014/main" id="{FF90DD2A-FB7B-BA99-E824-C921EF46DCA8}"/>
              </a:ext>
            </a:extLst>
          </p:cNvPr>
          <p:cNvSpPr/>
          <p:nvPr/>
        </p:nvSpPr>
        <p:spPr>
          <a:xfrm rot="5400000">
            <a:off x="2983317" y="3834494"/>
            <a:ext cx="513086" cy="990088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7B44C2DE-7A33-E601-B7F9-62AF9613C2F7}"/>
              </a:ext>
            </a:extLst>
          </p:cNvPr>
          <p:cNvSpPr/>
          <p:nvPr/>
        </p:nvSpPr>
        <p:spPr>
          <a:xfrm>
            <a:off x="7295123" y="3100617"/>
            <a:ext cx="829973" cy="3341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2482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: 圓角 15">
            <a:extLst>
              <a:ext uri="{FF2B5EF4-FFF2-40B4-BE49-F238E27FC236}">
                <a16:creationId xmlns:a16="http://schemas.microsoft.com/office/drawing/2014/main" id="{609583BB-BF42-6920-A05F-A04654AD81A1}"/>
              </a:ext>
            </a:extLst>
          </p:cNvPr>
          <p:cNvSpPr/>
          <p:nvPr/>
        </p:nvSpPr>
        <p:spPr>
          <a:xfrm>
            <a:off x="8046720" y="2414366"/>
            <a:ext cx="3857898" cy="4136571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Step 8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：報名表及授權碼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1353800" cy="4851400"/>
          </a:xfrm>
        </p:spPr>
        <p:txBody>
          <a:bodyPr>
            <a:normAutofit/>
          </a:bodyPr>
          <a:lstStyle/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記得點選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開始比賽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和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先練習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後須填寫報名表，點選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送出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即可開始比賽或練習。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填完報名資料後於下方輸入比賽專屬授權碼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請跟各班老師索取該組競賽專屬授權碼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填寫完後，點選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送出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即可開始比賽。</a:t>
            </a:r>
            <a:r>
              <a:rPr lang="en-US" altLang="zh-TW" sz="12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12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授權碼只需輸入一次，英文字母大小寫皆可輸入。</a:t>
            </a:r>
            <a:endParaRPr lang="zh-TW" altLang="en-US" sz="18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7141E5DB-E3A8-0D2D-00C5-37FFF982253C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id="{4FCBE9E6-469C-68A6-05D6-D02BA860E89C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5AD9C9D0-3C0C-649F-D354-89B7290D6588}"/>
              </a:ext>
            </a:extLst>
          </p:cNvPr>
          <p:cNvSpPr/>
          <p:nvPr/>
        </p:nvSpPr>
        <p:spPr>
          <a:xfrm>
            <a:off x="838200" y="2420983"/>
            <a:ext cx="7084422" cy="4136571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378802E-9525-73B6-073B-28DA9CDF2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534" y="2476143"/>
            <a:ext cx="2330270" cy="4013015"/>
          </a:xfrm>
          <a:prstGeom prst="rect">
            <a:avLst/>
          </a:prstGeom>
        </p:spPr>
      </p:pic>
      <p:pic>
        <p:nvPicPr>
          <p:cNvPr id="10" name="圖片 9" descr="一張含有 網站 的圖片&#10;&#10;自動產生的描述">
            <a:extLst>
              <a:ext uri="{FF2B5EF4-FFF2-40B4-BE49-F238E27FC236}">
                <a16:creationId xmlns:a16="http://schemas.microsoft.com/office/drawing/2014/main" id="{9434B1BC-3023-F53C-0748-AF3ED477C1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08" y="2756016"/>
            <a:ext cx="6883806" cy="3501527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3FDBC2F7-06B9-C2D9-3830-66AF602710B3}"/>
              </a:ext>
            </a:extLst>
          </p:cNvPr>
          <p:cNvSpPr/>
          <p:nvPr/>
        </p:nvSpPr>
        <p:spPr>
          <a:xfrm>
            <a:off x="2936574" y="4811483"/>
            <a:ext cx="842949" cy="32068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588397DA-36A6-51B9-57D1-B3B86C03E999}"/>
              </a:ext>
            </a:extLst>
          </p:cNvPr>
          <p:cNvSpPr/>
          <p:nvPr/>
        </p:nvSpPr>
        <p:spPr>
          <a:xfrm>
            <a:off x="9516156" y="6013800"/>
            <a:ext cx="1326014" cy="51971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52106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9E4764D9-3C85-42CD-BD01-624A2F5EAD1C}"/>
              </a:ext>
            </a:extLst>
          </p:cNvPr>
          <p:cNvSpPr/>
          <p:nvPr/>
        </p:nvSpPr>
        <p:spPr>
          <a:xfrm>
            <a:off x="8691154" y="1976846"/>
            <a:ext cx="3213464" cy="4580708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Step 9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：開始參賽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1353800" cy="4851400"/>
          </a:xfrm>
        </p:spPr>
        <p:txBody>
          <a:bodyPr>
            <a:normAutofit/>
          </a:bodyPr>
          <a:lstStyle/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輸入完報名資料及授權碼後，點選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送出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，並按下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開始比賽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即可開始比賽。</a:t>
            </a:r>
          </a:p>
          <a:p>
            <a:r>
              <a:rPr lang="zh-TW" altLang="en-US" sz="1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授權碼只需輸入一次，英文字母大小寫皆可輸入。</a:t>
            </a:r>
          </a:p>
          <a:p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6D0B7417-3A76-269D-72DD-0F33732F4AB1}"/>
              </a:ext>
            </a:extLst>
          </p:cNvPr>
          <p:cNvSpPr/>
          <p:nvPr/>
        </p:nvSpPr>
        <p:spPr>
          <a:xfrm>
            <a:off x="838201" y="1976846"/>
            <a:ext cx="7580810" cy="4580708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 descr="一張含有 文字 的圖片&#10;&#10;自動產生的描述">
            <a:extLst>
              <a:ext uri="{FF2B5EF4-FFF2-40B4-BE49-F238E27FC236}">
                <a16:creationId xmlns:a16="http://schemas.microsoft.com/office/drawing/2014/main" id="{49E96DB4-6AC5-6BBD-301B-BEC1272593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6" b="5753"/>
          <a:stretch/>
        </p:blipFill>
        <p:spPr>
          <a:xfrm>
            <a:off x="9172424" y="2158850"/>
            <a:ext cx="2250921" cy="4216699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55EB5866-3EDB-A05E-A180-8633BAF749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1492" y="2328308"/>
            <a:ext cx="7014227" cy="3877784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27D23846-51A5-879D-0481-128640A6A1A8}"/>
              </a:ext>
            </a:extLst>
          </p:cNvPr>
          <p:cNvSpPr/>
          <p:nvPr/>
        </p:nvSpPr>
        <p:spPr>
          <a:xfrm>
            <a:off x="3868388" y="5081449"/>
            <a:ext cx="971276" cy="44227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9D102001-16FF-2ECC-3613-8A8E17713165}"/>
              </a:ext>
            </a:extLst>
          </p:cNvPr>
          <p:cNvSpPr/>
          <p:nvPr/>
        </p:nvSpPr>
        <p:spPr>
          <a:xfrm>
            <a:off x="9829664" y="5976469"/>
            <a:ext cx="971276" cy="44227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id="{A34CB3BD-E3C1-9D21-08D6-874302F37FF4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等腰三角形 6">
            <a:extLst>
              <a:ext uri="{FF2B5EF4-FFF2-40B4-BE49-F238E27FC236}">
                <a16:creationId xmlns:a16="http://schemas.microsoft.com/office/drawing/2014/main" id="{06781C45-4CCE-91F4-24C2-2447460E190A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629772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Step 10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：開始參賽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1353800" cy="4851400"/>
          </a:xfrm>
        </p:spPr>
        <p:txBody>
          <a:bodyPr>
            <a:normAutofit/>
          </a:bodyPr>
          <a:lstStyle/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您可</a:t>
            </a:r>
            <a:r>
              <a:rPr lang="zh-TW" altLang="en-US" sz="1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不限次數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1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隨時隨地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的進行比賽，到比賽時間結束為止，系統會以您最高的分數做為比賽成績。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每次完成線上比賽時，請靜待成績上傳，切勿直接關閉軟體，以避免系統沒有紀錄成績。</a:t>
            </a: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C54E575F-CA82-3864-4895-EA245ABE884A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id="{B9B52AFB-F582-047F-AFF5-9B80CB1EAC51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FABEFD14-9AFE-002E-74EE-7FA114D18E4E}"/>
              </a:ext>
            </a:extLst>
          </p:cNvPr>
          <p:cNvSpPr/>
          <p:nvPr/>
        </p:nvSpPr>
        <p:spPr>
          <a:xfrm>
            <a:off x="838200" y="2029097"/>
            <a:ext cx="11066418" cy="4528457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78534F0C-22CB-EEB9-AA2E-C0A66EBBA6DB}"/>
              </a:ext>
            </a:extLst>
          </p:cNvPr>
          <p:cNvPicPr>
            <a:picLocks/>
          </p:cNvPicPr>
          <p:nvPr/>
        </p:nvPicPr>
        <p:blipFill rotWithShape="1">
          <a:blip r:embed="rId2" cstate="print"/>
          <a:srcRect t="663" b="624"/>
          <a:stretch/>
        </p:blipFill>
        <p:spPr bwMode="auto">
          <a:xfrm>
            <a:off x="7783045" y="2236131"/>
            <a:ext cx="2287768" cy="4114387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1" name="圖片 10" descr="一張含有 文字, 螢幕, 螢幕擷取畫面, 組 的圖片&#10;&#10;自動產生的描述">
            <a:extLst>
              <a:ext uri="{FF2B5EF4-FFF2-40B4-BE49-F238E27FC236}">
                <a16:creationId xmlns:a16="http://schemas.microsoft.com/office/drawing/2014/main" id="{26833BF1-5053-B52E-357A-E31BA8CAED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5" b="5602"/>
          <a:stretch/>
        </p:blipFill>
        <p:spPr>
          <a:xfrm>
            <a:off x="2655627" y="2236131"/>
            <a:ext cx="2192630" cy="4114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779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Step 11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：成績上傳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5257800" cy="4851400"/>
          </a:xfrm>
        </p:spPr>
        <p:txBody>
          <a:bodyPr>
            <a:normAutofit/>
          </a:bodyPr>
          <a:lstStyle/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當每次比賽成績上傳到雲端後，可在比賽成績畫面中查看當次比賽成績及最佳一次成績的分數，同時也可得知發音、語調等四項成績分數。</a:t>
            </a:r>
          </a:p>
          <a:p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79B74846-C287-2722-258B-EAF4D876B7C4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id="{E2DB06CB-F8B7-222A-D9EB-8BA1BA21EFC2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71C1CD44-964E-A82A-882A-49EE9B066631}"/>
              </a:ext>
            </a:extLst>
          </p:cNvPr>
          <p:cNvSpPr/>
          <p:nvPr/>
        </p:nvSpPr>
        <p:spPr>
          <a:xfrm>
            <a:off x="6096000" y="1210493"/>
            <a:ext cx="5808617" cy="5347062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 descr="一張含有 文字 的圖片&#10;&#10;自動產生的描述">
            <a:extLst>
              <a:ext uri="{FF2B5EF4-FFF2-40B4-BE49-F238E27FC236}">
                <a16:creationId xmlns:a16="http://schemas.microsoft.com/office/drawing/2014/main" id="{5D1A617E-B696-FBE1-F663-AFD7FC1FB7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577" y="1325563"/>
            <a:ext cx="3205825" cy="5126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873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Step 12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：查看排行榜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5257800" cy="4851400"/>
          </a:xfrm>
        </p:spPr>
        <p:txBody>
          <a:bodyPr>
            <a:normAutofit/>
          </a:bodyPr>
          <a:lstStyle/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進入比賽排行榜後，可以看到目前比賽前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40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名參賽者排名，同時也可看到個人比賽最佳成績及個人成績排名。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其中排行榜上分數超過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80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分參賽者，系統會紀錄比賽音檔，可聽取參賽者錄音表現。</a:t>
            </a:r>
          </a:p>
          <a:p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8EEAF250-7664-8388-B05E-C24BE9718CD0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id="{4918537A-B1DD-6D33-338D-353E2EFE75F0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7C51261B-D28E-300C-6A61-D7AC628A4A99}"/>
              </a:ext>
            </a:extLst>
          </p:cNvPr>
          <p:cNvSpPr/>
          <p:nvPr/>
        </p:nvSpPr>
        <p:spPr>
          <a:xfrm>
            <a:off x="6096000" y="1210492"/>
            <a:ext cx="5808618" cy="5347062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 descr="一張含有 圖表 的圖片&#10;&#10;自動產生的描述">
            <a:extLst>
              <a:ext uri="{FF2B5EF4-FFF2-40B4-BE49-F238E27FC236}">
                <a16:creationId xmlns:a16="http://schemas.microsoft.com/office/drawing/2014/main" id="{A1AE963B-C922-7B61-27B8-33F7A32BC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232" y="1325563"/>
            <a:ext cx="2756385" cy="5124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505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F8B330-024F-5F6B-0598-A6045BCE4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聯絡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MyET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ED4F87-B94F-D900-374F-BCA68BBA6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3"/>
            <a:ext cx="11353800" cy="4851400"/>
          </a:xfrm>
        </p:spPr>
        <p:txBody>
          <a:bodyPr>
            <a:normAutofit/>
          </a:bodyPr>
          <a:lstStyle/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參賽過程，若有遇到任何技術問題，都可以透過以下資訊聯繫我們。</a:t>
            </a:r>
          </a:p>
          <a:p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Line ID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@295pmzpa</a:t>
            </a:r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MyET  LINE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線上客服：</a:t>
            </a:r>
          </a:p>
          <a:p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97C3E614-FC6E-EFED-1E87-375FF28031F0}"/>
              </a:ext>
            </a:extLst>
          </p:cNvPr>
          <p:cNvSpPr/>
          <p:nvPr/>
        </p:nvSpPr>
        <p:spPr>
          <a:xfrm>
            <a:off x="838199" y="2551610"/>
            <a:ext cx="3725091" cy="4005943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2E1DFDE-DEA9-A138-1E14-D79274C7F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98" y="2932272"/>
            <a:ext cx="3244691" cy="3244691"/>
          </a:xfrm>
          <a:prstGeom prst="rect">
            <a:avLst/>
          </a:prstGeom>
          <a:ln>
            <a:noFill/>
          </a:ln>
          <a:effectLst/>
        </p:spPr>
      </p:pic>
      <p:sp>
        <p:nvSpPr>
          <p:cNvPr id="6" name="等腰三角形 5">
            <a:extLst>
              <a:ext uri="{FF2B5EF4-FFF2-40B4-BE49-F238E27FC236}">
                <a16:creationId xmlns:a16="http://schemas.microsoft.com/office/drawing/2014/main" id="{1BF850DB-2E61-69C9-440F-999B140EACA4}"/>
              </a:ext>
            </a:extLst>
          </p:cNvPr>
          <p:cNvSpPr/>
          <p:nvPr/>
        </p:nvSpPr>
        <p:spPr>
          <a:xfrm rot="5400000">
            <a:off x="-2466703" y="2466704"/>
            <a:ext cx="5647508" cy="714102"/>
          </a:xfrm>
          <a:prstGeom prst="triangle">
            <a:avLst>
              <a:gd name="adj" fmla="val 78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id="{9E90DE98-8C5F-C5D2-3B10-D71F216102C6}"/>
              </a:ext>
            </a:extLst>
          </p:cNvPr>
          <p:cNvSpPr/>
          <p:nvPr/>
        </p:nvSpPr>
        <p:spPr>
          <a:xfrm rot="16200000" flipV="1">
            <a:off x="-2540726" y="3751218"/>
            <a:ext cx="5647508" cy="566056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id="{B040AE32-9B7B-8935-9D6C-C0A1874BB71F}"/>
              </a:ext>
            </a:extLst>
          </p:cNvPr>
          <p:cNvSpPr/>
          <p:nvPr/>
        </p:nvSpPr>
        <p:spPr>
          <a:xfrm>
            <a:off x="4835432" y="1712731"/>
            <a:ext cx="7069186" cy="4851399"/>
          </a:xfrm>
          <a:prstGeom prst="roundRect">
            <a:avLst>
              <a:gd name="adj" fmla="val 892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 descr="一張含有 文字 的圖片&#10;&#10;自動產生的描述">
            <a:extLst>
              <a:ext uri="{FF2B5EF4-FFF2-40B4-BE49-F238E27FC236}">
                <a16:creationId xmlns:a16="http://schemas.microsoft.com/office/drawing/2014/main" id="{A591CF15-6B59-5D0D-A425-92ECE0F398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917" y="1802761"/>
            <a:ext cx="2734489" cy="2041988"/>
          </a:xfrm>
          <a:prstGeom prst="rect">
            <a:avLst/>
          </a:prstGeom>
        </p:spPr>
      </p:pic>
      <p:pic>
        <p:nvPicPr>
          <p:cNvPr id="13" name="圖片 12" descr="一張含有 文字 的圖片&#10;&#10;自動產生的描述">
            <a:extLst>
              <a:ext uri="{FF2B5EF4-FFF2-40B4-BE49-F238E27FC236}">
                <a16:creationId xmlns:a16="http://schemas.microsoft.com/office/drawing/2014/main" id="{B87BC19A-FEB5-E4C4-CB56-7238D88605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6" b="24943"/>
          <a:stretch/>
        </p:blipFill>
        <p:spPr>
          <a:xfrm>
            <a:off x="5122444" y="3446351"/>
            <a:ext cx="2329409" cy="3055988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724559FB-CA34-EC64-1FD9-7CE1BE340C43}"/>
              </a:ext>
            </a:extLst>
          </p:cNvPr>
          <p:cNvSpPr/>
          <p:nvPr/>
        </p:nvSpPr>
        <p:spPr>
          <a:xfrm>
            <a:off x="7019109" y="2932272"/>
            <a:ext cx="862148" cy="32473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9" name="接點: 弧形 18">
            <a:extLst>
              <a:ext uri="{FF2B5EF4-FFF2-40B4-BE49-F238E27FC236}">
                <a16:creationId xmlns:a16="http://schemas.microsoft.com/office/drawing/2014/main" id="{129DC352-EBB4-A59D-32D9-50ADEF356046}"/>
              </a:ext>
            </a:extLst>
          </p:cNvPr>
          <p:cNvCxnSpPr>
            <a:cxnSpLocks/>
          </p:cNvCxnSpPr>
          <p:nvPr/>
        </p:nvCxnSpPr>
        <p:spPr>
          <a:xfrm rot="5400000">
            <a:off x="6312701" y="3401978"/>
            <a:ext cx="921047" cy="631107"/>
          </a:xfrm>
          <a:prstGeom prst="curvedConnector3">
            <a:avLst>
              <a:gd name="adj1" fmla="val 50000"/>
            </a:avLst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圖片 13">
            <a:extLst>
              <a:ext uri="{FF2B5EF4-FFF2-40B4-BE49-F238E27FC236}">
                <a16:creationId xmlns:a16="http://schemas.microsoft.com/office/drawing/2014/main" id="{86523FDB-7408-73BD-93BF-765870356D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7656" y="1842454"/>
            <a:ext cx="2484063" cy="4659885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FDFF3DAA-F449-D1BF-E6CB-A2CAE93D42FA}"/>
              </a:ext>
            </a:extLst>
          </p:cNvPr>
          <p:cNvSpPr/>
          <p:nvPr/>
        </p:nvSpPr>
        <p:spPr>
          <a:xfrm>
            <a:off x="9045074" y="4209818"/>
            <a:ext cx="1126538" cy="3787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7" name="接點: 弧形 16">
            <a:extLst>
              <a:ext uri="{FF2B5EF4-FFF2-40B4-BE49-F238E27FC236}">
                <a16:creationId xmlns:a16="http://schemas.microsoft.com/office/drawing/2014/main" id="{AE12EC3B-CD1E-F1F3-D1F8-7AB56C3D9BA2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84571" y="4588580"/>
            <a:ext cx="1834376" cy="714940"/>
          </a:xfrm>
          <a:prstGeom prst="curvedConnector3">
            <a:avLst>
              <a:gd name="adj1" fmla="val 50000"/>
            </a:avLst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91794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>
            <a:extLst>
              <a:ext uri="{FF2B5EF4-FFF2-40B4-BE49-F238E27FC236}">
                <a16:creationId xmlns:a16="http://schemas.microsoft.com/office/drawing/2014/main" id="{FBD38549-3028-F51A-68C2-2B5BB8796FBD}"/>
              </a:ext>
            </a:extLst>
          </p:cNvPr>
          <p:cNvSpPr/>
          <p:nvPr/>
        </p:nvSpPr>
        <p:spPr>
          <a:xfrm flipH="1">
            <a:off x="2926080" y="4589417"/>
            <a:ext cx="9265919" cy="2268583"/>
          </a:xfrm>
          <a:prstGeom prst="triangle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2931294C-AEA3-0B68-934F-E80FB8F7BAAE}"/>
              </a:ext>
            </a:extLst>
          </p:cNvPr>
          <p:cNvSpPr/>
          <p:nvPr/>
        </p:nvSpPr>
        <p:spPr>
          <a:xfrm>
            <a:off x="0" y="5721333"/>
            <a:ext cx="8395063" cy="1155469"/>
          </a:xfrm>
          <a:prstGeom prst="triangle">
            <a:avLst>
              <a:gd name="adj" fmla="val 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副標題 2">
            <a:extLst>
              <a:ext uri="{FF2B5EF4-FFF2-40B4-BE49-F238E27FC236}">
                <a16:creationId xmlns:a16="http://schemas.microsoft.com/office/drawing/2014/main" id="{0266642A-AA2C-2496-8151-5CBFCB4CC4CE}"/>
              </a:ext>
            </a:extLst>
          </p:cNvPr>
          <p:cNvSpPr txBox="1">
            <a:spLocks/>
          </p:cNvSpPr>
          <p:nvPr/>
        </p:nvSpPr>
        <p:spPr>
          <a:xfrm>
            <a:off x="1898469" y="2070463"/>
            <a:ext cx="8395063" cy="27170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英語口說線上競賽，贏得更好的自己</a:t>
            </a: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每一次開口練習，都是自我的突破！</a:t>
            </a:r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2E592E44-CD1C-2FD7-8601-023FA9B207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765" y="5371606"/>
            <a:ext cx="2460470" cy="1155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3210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734</Words>
  <Application>Microsoft Office PowerPoint</Application>
  <PresentationFormat>寬螢幕</PresentationFormat>
  <Paragraphs>50</Paragraphs>
  <Slides>15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1" baseType="lpstr">
      <vt:lpstr>微軟正黑體</vt:lpstr>
      <vt:lpstr>新細明體</vt:lpstr>
      <vt:lpstr>Arial</vt:lpstr>
      <vt:lpstr>Calibri</vt:lpstr>
      <vt:lpstr>Calibri Light</vt:lpstr>
      <vt:lpstr>Office 佈景主題</vt:lpstr>
      <vt:lpstr>2023  雲科大盃 國立雲林科技大學 英語口說大賽</vt:lpstr>
      <vt:lpstr>Step 1：安裝／打開MyET 軟體</vt:lpstr>
      <vt:lpstr>Step 2：確認比賽伺服器入口</vt:lpstr>
      <vt:lpstr>Step 3：登入</vt:lpstr>
      <vt:lpstr>Step 4：確認比賽場次</vt:lpstr>
      <vt:lpstr>Step 5：進入比賽場次頁面</vt:lpstr>
      <vt:lpstr>Step 6：開始比賽</vt:lpstr>
      <vt:lpstr>Step 7：先練習</vt:lpstr>
      <vt:lpstr>Step 8：報名表及授權碼</vt:lpstr>
      <vt:lpstr>Step 9：開始參賽</vt:lpstr>
      <vt:lpstr>Step 10：開始參賽</vt:lpstr>
      <vt:lpstr>Step 11：成績上傳</vt:lpstr>
      <vt:lpstr>Step 12：查看排行榜</vt:lpstr>
      <vt:lpstr>聯絡MyET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01 MyET</dc:creator>
  <cp:lastModifiedBy>user</cp:lastModifiedBy>
  <cp:revision>58</cp:revision>
  <dcterms:created xsi:type="dcterms:W3CDTF">2023-04-20T04:40:44Z</dcterms:created>
  <dcterms:modified xsi:type="dcterms:W3CDTF">2023-05-02T03:39:15Z</dcterms:modified>
</cp:coreProperties>
</file>